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4" r:id="rId4"/>
    <p:sldId id="261" r:id="rId5"/>
    <p:sldId id="263" r:id="rId6"/>
    <p:sldId id="266" r:id="rId7"/>
    <p:sldId id="265" r:id="rId8"/>
    <p:sldId id="262" r:id="rId9"/>
    <p:sldId id="270" r:id="rId10"/>
    <p:sldId id="271" r:id="rId11"/>
    <p:sldId id="267" r:id="rId12"/>
    <p:sldId id="272" r:id="rId13"/>
    <p:sldId id="268" r:id="rId14"/>
    <p:sldId id="269" r:id="rId15"/>
    <p:sldId id="273" r:id="rId16"/>
    <p:sldId id="259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B2B"/>
    <a:srgbClr val="691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1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CE4DA-5751-4241-A0CB-9E7E2D8EBF23}" type="datetimeFigureOut">
              <a:rPr lang="en-US" smtClean="0"/>
              <a:t>8/28/12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DECE7-BCF3-FA4B-8469-6509128E2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07304-FCBE-BC48-93FC-B4396FB3C9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0615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pic>
        <p:nvPicPr>
          <p:cNvPr id="6" name="Picture 5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itle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099" y="5803900"/>
            <a:ext cx="821931" cy="7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3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5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rgbClr val="0B87B4"/>
                </a:solidFill>
                <a:latin typeface="Calibri" charset="0"/>
              </a:rPr>
              <a:t>Master Text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98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1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60" r:id="rId4"/>
    <p:sldLayoutId id="2147483661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I_CaseForSupport_03.18.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089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0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Journals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Content Placeholder 6" descr="journal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4383490" y="1600201"/>
            <a:ext cx="4303310" cy="4822618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Top 20 journals account for 58% of R-fMRI literature</a:t>
            </a:r>
          </a:p>
          <a:p>
            <a:pPr lvl="1"/>
            <a:r>
              <a:rPr lang="en-US" dirty="0" smtClean="0"/>
              <a:t>2 Neuroimaging – 26%</a:t>
            </a:r>
          </a:p>
          <a:p>
            <a:pPr lvl="1"/>
            <a:r>
              <a:rPr lang="en-US" dirty="0" smtClean="0"/>
              <a:t>11 Neuroscience – 18%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General Science – 9%</a:t>
            </a:r>
          </a:p>
          <a:p>
            <a:pPr lvl="1"/>
            <a:r>
              <a:rPr lang="en-US" dirty="0" smtClean="0"/>
              <a:t>4 General Imaging – 4%</a:t>
            </a:r>
          </a:p>
          <a:p>
            <a:pPr lvl="1"/>
            <a:r>
              <a:rPr lang="en-US" dirty="0" smtClean="0"/>
              <a:t>1 Clinical – 1%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1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Citation Connectivity Graph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top_pagerank_grap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6" y="1245731"/>
            <a:ext cx="5376789" cy="5376789"/>
          </a:xfrm>
          <a:prstGeom prst="ellipse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836" y="5699190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world network statistics</a:t>
            </a:r>
          </a:p>
          <a:p>
            <a:r>
              <a:rPr lang="en-US" dirty="0" smtClean="0"/>
              <a:t>Clustering coefficient</a:t>
            </a:r>
          </a:p>
          <a:p>
            <a:r>
              <a:rPr lang="en-US" dirty="0" smtClean="0"/>
              <a:t>Average path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90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Keywords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tfidf_100_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7" y="1417638"/>
            <a:ext cx="8174496" cy="4087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282" y="5570574"/>
            <a:ext cx="235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term frequency -&gt;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828814" y="311023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term frequency &amp; </a:t>
            </a:r>
          </a:p>
          <a:p>
            <a:r>
              <a:rPr lang="en-US" dirty="0" smtClean="0"/>
              <a:t>low document frequency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5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Most Influential Papers by Citation </a:t>
            </a:r>
            <a:r>
              <a:rPr lang="en-US" dirty="0" err="1" smtClean="0">
                <a:solidFill>
                  <a:srgbClr val="1F497D"/>
                </a:solidFill>
              </a:rPr>
              <a:t>Pagerank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citation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2" r="-2662"/>
          <a:stretch>
            <a:fillRect/>
          </a:stretch>
        </p:blipFill>
        <p:spPr>
          <a:xfrm>
            <a:off x="0" y="1455875"/>
            <a:ext cx="9144000" cy="4340931"/>
          </a:xfrm>
        </p:spPr>
      </p:pic>
      <p:sp>
        <p:nvSpPr>
          <p:cNvPr id="5" name="TextBox 4"/>
          <p:cNvSpPr txBox="1"/>
          <p:nvPr/>
        </p:nvSpPr>
        <p:spPr>
          <a:xfrm>
            <a:off x="1087572" y="5449370"/>
            <a:ext cx="251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Larger font for titles, </a:t>
            </a:r>
          </a:p>
          <a:p>
            <a:r>
              <a:rPr lang="en-US" dirty="0" smtClean="0"/>
              <a:t>taller graph, smaller 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Most Influential Authors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topAuth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8" y="1302180"/>
            <a:ext cx="4225740" cy="3521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5488" y="149701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by citations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5488" y="211727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Groups with names sorted by pub 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8734" y="434999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Names in bigger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Coming Soon - Methods Oracle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methods employed in literature are often overlooked in data basing and meta-analysis efforts</a:t>
            </a:r>
          </a:p>
          <a:p>
            <a:r>
              <a:rPr lang="en-US" dirty="0" smtClean="0"/>
              <a:t>Methods sections/papers provide extremely valuable information: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P</a:t>
            </a:r>
            <a:r>
              <a:rPr lang="en-US" dirty="0" smtClean="0"/>
              <a:t>oll” researchers in the field about commonly used techniques as well as parameters </a:t>
            </a:r>
          </a:p>
          <a:p>
            <a:pPr lvl="1"/>
            <a:r>
              <a:rPr lang="en-US" dirty="0" smtClean="0"/>
              <a:t>Identify open areas for future methods research</a:t>
            </a:r>
          </a:p>
          <a:p>
            <a:pPr lvl="1"/>
            <a:r>
              <a:rPr lang="en-US" dirty="0" smtClean="0"/>
              <a:t>Provide additional context for evaluating variance in results for meta-analyses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2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I_CaseForSupport_03.18.1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9144000" cy="70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I_CaseForSupport_03.18.1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-120073"/>
            <a:ext cx="9161929" cy="70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1613571" y="1439528"/>
            <a:ext cx="5923365" cy="28704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 baseline="0">
                <a:solidFill>
                  <a:srgbClr val="AAB8A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3600" b="1" dirty="0">
                <a:solidFill>
                  <a:schemeClr val="tx2"/>
                </a:solidFill>
              </a:rPr>
              <a:t>The C</a:t>
            </a:r>
            <a:r>
              <a:rPr lang="en-US" sz="3600" b="1" dirty="0" smtClean="0">
                <a:solidFill>
                  <a:schemeClr val="tx2"/>
                </a:solidFill>
              </a:rPr>
              <a:t>urrent </a:t>
            </a:r>
            <a:r>
              <a:rPr lang="en-US" sz="3600" b="1" dirty="0">
                <a:solidFill>
                  <a:schemeClr val="tx2"/>
                </a:solidFill>
              </a:rPr>
              <a:t>S</a:t>
            </a:r>
            <a:r>
              <a:rPr lang="en-US" sz="3600" b="1" dirty="0" smtClean="0">
                <a:solidFill>
                  <a:schemeClr val="tx2"/>
                </a:solidFill>
              </a:rPr>
              <a:t>tate </a:t>
            </a:r>
            <a:r>
              <a:rPr lang="en-US" sz="3600" b="1" dirty="0">
                <a:solidFill>
                  <a:schemeClr val="tx2"/>
                </a:solidFill>
              </a:rPr>
              <a:t>of R</a:t>
            </a:r>
            <a:r>
              <a:rPr lang="en-US" sz="3600" b="1" dirty="0" smtClean="0">
                <a:solidFill>
                  <a:schemeClr val="tx2"/>
                </a:solidFill>
              </a:rPr>
              <a:t>esting </a:t>
            </a:r>
            <a:r>
              <a:rPr lang="en-US" sz="3600" b="1" dirty="0">
                <a:solidFill>
                  <a:schemeClr val="tx2"/>
                </a:solidFill>
              </a:rPr>
              <a:t>S</a:t>
            </a:r>
            <a:r>
              <a:rPr lang="en-US" sz="3600" b="1" dirty="0" smtClean="0">
                <a:solidFill>
                  <a:schemeClr val="tx2"/>
                </a:solidFill>
              </a:rPr>
              <a:t>tate </a:t>
            </a:r>
            <a:r>
              <a:rPr lang="en-US" sz="3600" b="1" dirty="0">
                <a:solidFill>
                  <a:schemeClr val="tx2"/>
                </a:solidFill>
              </a:rPr>
              <a:t>L</a:t>
            </a:r>
            <a:r>
              <a:rPr lang="en-US" sz="3600" b="1" dirty="0" smtClean="0">
                <a:solidFill>
                  <a:schemeClr val="tx2"/>
                </a:solidFill>
              </a:rPr>
              <a:t>iterature</a:t>
            </a:r>
          </a:p>
          <a:p>
            <a:pPr marL="0" indent="0">
              <a:spcBef>
                <a:spcPts val="0"/>
              </a:spcBef>
            </a:pPr>
            <a:endParaRPr lang="en-US" sz="2400" b="1" dirty="0" smtClean="0">
              <a:solidFill>
                <a:schemeClr val="accent4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Locator-Regular"/>
                <a:cs typeface="Locator-Regular"/>
              </a:rPr>
              <a:t>Cameron </a:t>
            </a:r>
            <a:r>
              <a:rPr lang="en-US" sz="2400" dirty="0" smtClean="0">
                <a:solidFill>
                  <a:schemeClr val="tx1"/>
                </a:solidFill>
                <a:latin typeface="Locator-Regular"/>
                <a:cs typeface="Locator-Regular"/>
              </a:rPr>
              <a:t>Craddock, PhD</a:t>
            </a:r>
            <a:endParaRPr lang="en-US" sz="2400" dirty="0">
              <a:solidFill>
                <a:schemeClr val="tx1"/>
              </a:solidFill>
              <a:latin typeface="Locator-Regular"/>
              <a:cs typeface="Locator-Regular"/>
            </a:endParaRPr>
          </a:p>
          <a:p>
            <a:pPr marL="0" indent="0"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Locator-Regular"/>
              <a:cs typeface="Locator-Regular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Locator-Regular"/>
                <a:cs typeface="Locator-Regular"/>
              </a:rPr>
              <a:t>August 30, 2012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>
                <a:solidFill>
                  <a:schemeClr val="tx1"/>
                </a:solidFill>
                <a:latin typeface="Locator-Regular"/>
                <a:cs typeface="Locator-Regular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Locator-Regular"/>
                <a:cs typeface="Locator-Regular"/>
              </a:rPr>
            </a:br>
            <a:endParaRPr lang="en-US" sz="1800" dirty="0" smtClean="0">
              <a:solidFill>
                <a:schemeClr val="tx1"/>
              </a:solidFill>
              <a:latin typeface="Locator-Regular"/>
              <a:cs typeface="Locator-Regular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Ppt title sli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33" y="4914900"/>
            <a:ext cx="1233507" cy="11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3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CMI Librarian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a_anwar_bi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3895344" y="1828800"/>
            <a:ext cx="1352550" cy="1400333"/>
          </a:xfrm>
          <a:prstGeom prst="rect">
            <a:avLst/>
          </a:prstGeom>
        </p:spPr>
      </p:pic>
      <p:pic>
        <p:nvPicPr>
          <p:cNvPr id="5" name="Picture 4" descr="s_barbarie_bi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5925312" y="1828800"/>
            <a:ext cx="1352550" cy="1400333"/>
          </a:xfrm>
          <a:prstGeom prst="rect">
            <a:avLst/>
          </a:prstGeom>
        </p:spPr>
      </p:pic>
      <p:pic>
        <p:nvPicPr>
          <p:cNvPr id="7" name="Picture 6" descr="c_hinz_bio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1856232" y="4114800"/>
            <a:ext cx="1352550" cy="1400333"/>
          </a:xfrm>
          <a:prstGeom prst="rect">
            <a:avLst/>
          </a:prstGeom>
        </p:spPr>
      </p:pic>
      <p:pic>
        <p:nvPicPr>
          <p:cNvPr id="8" name="Picture 7" descr="a_rachlin_bio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5925312" y="4114800"/>
            <a:ext cx="1352550" cy="1400333"/>
          </a:xfrm>
          <a:prstGeom prst="rect">
            <a:avLst/>
          </a:prstGeom>
        </p:spPr>
      </p:pic>
      <p:pic>
        <p:nvPicPr>
          <p:cNvPr id="9" name="Picture 8" descr="m_kaplan_bi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3895344" y="4114800"/>
            <a:ext cx="1352550" cy="1400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5344" y="3150602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Ayesha Anwar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960592" y="3150602"/>
            <a:ext cx="1299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Sam </a:t>
            </a:r>
            <a:r>
              <a:rPr lang="en-US" sz="1600" dirty="0" err="1" smtClean="0">
                <a:solidFill>
                  <a:srgbClr val="000000"/>
                </a:solidFill>
              </a:rPr>
              <a:t>Barberie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4" name="Picture 13" descr="milham_bio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1856232" y="1828800"/>
            <a:ext cx="1352550" cy="14003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68178" y="3150602"/>
            <a:ext cx="212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Mike </a:t>
            </a:r>
            <a:r>
              <a:rPr lang="en-US" sz="1600" dirty="0" err="1" smtClean="0"/>
              <a:t>Milham</a:t>
            </a:r>
            <a:r>
              <a:rPr lang="en-US" sz="1600" dirty="0" smtClean="0"/>
              <a:t>, PhD, MD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970803" y="5440680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Caitlin </a:t>
            </a:r>
            <a:r>
              <a:rPr lang="en-US" sz="1600" dirty="0" err="1" smtClean="0"/>
              <a:t>Hinz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990247" y="5440680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Anna </a:t>
            </a:r>
            <a:r>
              <a:rPr lang="en-US" sz="1600" dirty="0" err="1" smtClean="0"/>
              <a:t>Rachlin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501115" y="5440680"/>
            <a:ext cx="2148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Michelle Kaplan, LMSW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153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CMI Librarian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Screen shot 2012-08-26 at 4.24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14" r="-7714"/>
          <a:stretch>
            <a:fillRect/>
          </a:stretch>
        </p:blipFill>
        <p:spPr>
          <a:xfrm>
            <a:off x="2059838" y="1338870"/>
            <a:ext cx="4905799" cy="2328930"/>
          </a:xfrm>
        </p:spPr>
      </p:pic>
      <p:sp>
        <p:nvSpPr>
          <p:cNvPr id="5" name="TextBox 4"/>
          <p:cNvSpPr txBox="1"/>
          <p:nvPr/>
        </p:nvSpPr>
        <p:spPr>
          <a:xfrm>
            <a:off x="2385954" y="3506808"/>
            <a:ext cx="4392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www.mendeley.com</a:t>
            </a:r>
            <a:r>
              <a:rPr lang="en-US" sz="1600" dirty="0"/>
              <a:t>/profiles/cmi-librarian/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8901" y="4170126"/>
            <a:ext cx="59688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Free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504D"/>
                </a:solidFill>
              </a:rPr>
              <a:t>online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504D"/>
                </a:solidFill>
              </a:rPr>
              <a:t>hand-curated </a:t>
            </a:r>
            <a:r>
              <a:rPr lang="en-US" sz="2400" dirty="0" smtClean="0"/>
              <a:t>index of literature: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Resting State fMRI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Diffusion Tensor Imaging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Parent-Child Interaction Therapy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Selective </a:t>
            </a:r>
            <a:r>
              <a:rPr lang="en-US" sz="2400" dirty="0" err="1" smtClean="0"/>
              <a:t>Mutism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1414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Index of R-fMRI Literature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CMI Librarian indexes are updated monthly</a:t>
            </a:r>
          </a:p>
          <a:p>
            <a:r>
              <a:rPr lang="en-US" sz="2000" dirty="0" smtClean="0"/>
              <a:t>PubMed searches </a:t>
            </a:r>
            <a:r>
              <a:rPr lang="en-US" sz="2000" dirty="0"/>
              <a:t>are run continuously </a:t>
            </a:r>
            <a:r>
              <a:rPr lang="en-US" sz="2000" dirty="0" smtClean="0"/>
              <a:t>using </a:t>
            </a:r>
            <a:r>
              <a:rPr lang="en-US" sz="2000" dirty="0" err="1" smtClean="0"/>
              <a:t>Sente</a:t>
            </a:r>
            <a:r>
              <a:rPr lang="en-US" sz="2000" dirty="0" smtClean="0"/>
              <a:t> Reference Management software: 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/>
              <a:t>resting state </a:t>
            </a:r>
            <a:r>
              <a:rPr lang="en-US" sz="2000" dirty="0" smtClean="0"/>
              <a:t>fMRI” OR </a:t>
            </a:r>
            <a:r>
              <a:rPr lang="en-US" sz="2000" dirty="0"/>
              <a:t>“intrinsic functional connectivity” </a:t>
            </a:r>
            <a:r>
              <a:rPr lang="en-US" sz="2000" dirty="0" smtClean="0"/>
              <a:t>OR “</a:t>
            </a:r>
            <a:r>
              <a:rPr lang="en-US" sz="2000" dirty="0"/>
              <a:t>rest AND functional connectivity” </a:t>
            </a:r>
            <a:r>
              <a:rPr lang="en-US" sz="2000" dirty="0" smtClean="0"/>
              <a:t>OR </a:t>
            </a:r>
            <a:r>
              <a:rPr lang="en-US" sz="2000" dirty="0"/>
              <a:t>“</a:t>
            </a:r>
            <a:r>
              <a:rPr lang="en-US" sz="2000" dirty="0" err="1"/>
              <a:t>fmri</a:t>
            </a:r>
            <a:r>
              <a:rPr lang="en-US" sz="2000" dirty="0"/>
              <a:t> AND default mode network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Search results are hand curated to remove: 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uplicates</a:t>
            </a:r>
          </a:p>
          <a:p>
            <a:pPr lvl="1"/>
            <a:r>
              <a:rPr lang="en-US" sz="2000" dirty="0" smtClean="0"/>
              <a:t>Papers not explicitly on </a:t>
            </a:r>
            <a:r>
              <a:rPr lang="en-US" sz="2000" dirty="0"/>
              <a:t>fMRI and “resting state” or “functional connectivity” </a:t>
            </a:r>
            <a:r>
              <a:rPr lang="en-US" sz="2000" dirty="0" smtClean="0"/>
              <a:t>  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apers not in English unless the abstract is in English and provides enough information for vetting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366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Literature Tags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0449" y="1579784"/>
            <a:ext cx="433635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Clinical</a:t>
            </a:r>
            <a:r>
              <a:rPr lang="en-US" dirty="0" smtClean="0"/>
              <a:t> – clinical population of any kind, tagged with specific disorder/population</a:t>
            </a:r>
          </a:p>
          <a:p>
            <a:r>
              <a:rPr lang="en-US" b="1" dirty="0" smtClean="0"/>
              <a:t>Review/meta-analysis</a:t>
            </a:r>
          </a:p>
          <a:p>
            <a:r>
              <a:rPr lang="en-US" b="1" dirty="0" smtClean="0"/>
              <a:t>Methodology</a:t>
            </a:r>
            <a:r>
              <a:rPr lang="en-US" dirty="0" smtClean="0"/>
              <a:t> – mainly focused on a particular analytical or imaging technique</a:t>
            </a:r>
          </a:p>
          <a:p>
            <a:r>
              <a:rPr lang="en-US" b="1" dirty="0" smtClean="0"/>
              <a:t>Basic neuroscience</a:t>
            </a:r>
          </a:p>
          <a:p>
            <a:pPr lvl="1"/>
            <a:r>
              <a:rPr lang="en-US" i="1" dirty="0" smtClean="0"/>
              <a:t>Brain and behavior</a:t>
            </a:r>
          </a:p>
          <a:p>
            <a:pPr lvl="1"/>
            <a:r>
              <a:rPr lang="en-US" i="1" dirty="0" smtClean="0"/>
              <a:t>Functional anatomy</a:t>
            </a:r>
          </a:p>
          <a:p>
            <a:pPr lvl="1"/>
            <a:r>
              <a:rPr lang="en-US" i="1" dirty="0" smtClean="0"/>
              <a:t>Multimodal</a:t>
            </a:r>
          </a:p>
          <a:p>
            <a:r>
              <a:rPr lang="en-US" b="1" dirty="0" smtClean="0"/>
              <a:t>Animal Model</a:t>
            </a:r>
          </a:p>
          <a:p>
            <a:r>
              <a:rPr lang="en-US" b="1" dirty="0" smtClean="0"/>
              <a:t>1000 Functional Connectomes</a:t>
            </a:r>
          </a:p>
          <a:p>
            <a:r>
              <a:rPr lang="en-US" b="1" dirty="0" smtClean="0"/>
              <a:t>Genetics</a:t>
            </a:r>
            <a:endParaRPr lang="en-US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2590"/>
            <a:ext cx="3744941" cy="36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s_dmn3_4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42" y="1537766"/>
            <a:ext cx="4167037" cy="5124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Bibliometric</a:t>
            </a:r>
            <a:r>
              <a:rPr lang="en-US" dirty="0" smtClean="0">
                <a:solidFill>
                  <a:schemeClr val="tx2"/>
                </a:solidFill>
              </a:rPr>
              <a:t> Analysis of Resting State </a:t>
            </a:r>
            <a:r>
              <a:rPr lang="en-US" dirty="0">
                <a:solidFill>
                  <a:schemeClr val="tx2"/>
                </a:solidFill>
              </a:rPr>
              <a:t>f</a:t>
            </a:r>
            <a:r>
              <a:rPr lang="en-US" dirty="0" smtClean="0">
                <a:solidFill>
                  <a:schemeClr val="tx2"/>
                </a:solidFill>
              </a:rPr>
              <a:t>MRI Literature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m.doherty_bi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4"/>
          <a:stretch/>
        </p:blipFill>
        <p:spPr>
          <a:xfrm>
            <a:off x="7333266" y="1828800"/>
            <a:ext cx="1353534" cy="1400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8909" y="3229133"/>
            <a:ext cx="20164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Matt Doherty, MSc</a:t>
            </a:r>
          </a:p>
          <a:p>
            <a:pPr algn="ctr"/>
            <a:r>
              <a:rPr lang="en-US" sz="1600" dirty="0" smtClean="0"/>
              <a:t>CMI Endeavor Scholar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13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Publication Rate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 descr="growth_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1" y="1470111"/>
            <a:ext cx="4573699" cy="51614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5990" y="1617709"/>
            <a:ext cx="231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1638"/>
                </a:solidFill>
              </a:rPr>
              <a:t>Before 2005 29%</a:t>
            </a:r>
          </a:p>
          <a:p>
            <a:r>
              <a:rPr lang="en-US" sz="2400" dirty="0" smtClean="0">
                <a:solidFill>
                  <a:srgbClr val="DD5B2B"/>
                </a:solidFill>
              </a:rPr>
              <a:t>After 2005 18%</a:t>
            </a:r>
            <a:endParaRPr lang="en-US" sz="2400" dirty="0">
              <a:solidFill>
                <a:srgbClr val="DD5B2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5990" y="3923210"/>
            <a:ext cx="231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1638"/>
                </a:solidFill>
              </a:rPr>
              <a:t>Before 2005 33%</a:t>
            </a:r>
          </a:p>
          <a:p>
            <a:r>
              <a:rPr lang="en-US" sz="2400" dirty="0" smtClean="0">
                <a:solidFill>
                  <a:srgbClr val="DD5B2B"/>
                </a:solidFill>
              </a:rPr>
              <a:t>After 2005 47%</a:t>
            </a:r>
            <a:endParaRPr lang="en-US" sz="2400" dirty="0">
              <a:solidFill>
                <a:srgbClr val="DD5B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53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MI_Powerpoint_Template_0921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CMI_Powerpoint_Template_092111.potx</Template>
  <TotalTime>4746</TotalTime>
  <Words>405</Words>
  <Application>Microsoft Macintosh PowerPoint</Application>
  <PresentationFormat>On-screen Show (4:3)</PresentationFormat>
  <Paragraphs>76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CMI_Powerpoint_Template_092111</vt:lpstr>
      <vt:lpstr>PowerPoint Presentation</vt:lpstr>
      <vt:lpstr>PowerPoint Presentation</vt:lpstr>
      <vt:lpstr>PowerPoint Presentation</vt:lpstr>
      <vt:lpstr>CMI Librarian</vt:lpstr>
      <vt:lpstr>CMI Librarian</vt:lpstr>
      <vt:lpstr>Index of R-fMRI Literature</vt:lpstr>
      <vt:lpstr>Literature Tags</vt:lpstr>
      <vt:lpstr>Bibliometric Analysis of Resting State fMRI Literature</vt:lpstr>
      <vt:lpstr>Publication Rate</vt:lpstr>
      <vt:lpstr>Journals</vt:lpstr>
      <vt:lpstr>Citation Connectivity Graph</vt:lpstr>
      <vt:lpstr>Keywords</vt:lpstr>
      <vt:lpstr>Most Influential Papers by Citation Pagerank</vt:lpstr>
      <vt:lpstr>Most Influential Authors</vt:lpstr>
      <vt:lpstr>Coming Soon - Methods Oracle</vt:lpstr>
      <vt:lpstr>PowerPoint Presentation</vt:lpstr>
      <vt:lpstr>PowerPoint Presentation</vt:lpstr>
    </vt:vector>
  </TitlesOfParts>
  <Company>CMI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Duan</dc:creator>
  <cp:lastModifiedBy>Matthew Doherty</cp:lastModifiedBy>
  <cp:revision>31</cp:revision>
  <dcterms:created xsi:type="dcterms:W3CDTF">2011-09-21T15:08:41Z</dcterms:created>
  <dcterms:modified xsi:type="dcterms:W3CDTF">2012-08-28T20:29:02Z</dcterms:modified>
</cp:coreProperties>
</file>